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303" r:id="rId4"/>
    <p:sldId id="306" r:id="rId5"/>
    <p:sldId id="432" r:id="rId6"/>
    <p:sldId id="307" r:id="rId7"/>
    <p:sldId id="337" r:id="rId8"/>
    <p:sldId id="453" r:id="rId9"/>
    <p:sldId id="452" r:id="rId10"/>
    <p:sldId id="455" r:id="rId11"/>
    <p:sldId id="454" r:id="rId12"/>
    <p:sldId id="456" r:id="rId13"/>
    <p:sldId id="447" r:id="rId14"/>
    <p:sldId id="457" r:id="rId15"/>
    <p:sldId id="354" r:id="rId16"/>
    <p:sldId id="357" r:id="rId17"/>
    <p:sldId id="450" r:id="rId18"/>
    <p:sldId id="443" r:id="rId19"/>
    <p:sldId id="358" r:id="rId20"/>
    <p:sldId id="332" r:id="rId21"/>
    <p:sldId id="328" r:id="rId22"/>
    <p:sldId id="378" r:id="rId23"/>
    <p:sldId id="379" r:id="rId24"/>
    <p:sldId id="414" r:id="rId25"/>
    <p:sldId id="448" r:id="rId26"/>
    <p:sldId id="449" r:id="rId27"/>
    <p:sldId id="333" r:id="rId28"/>
    <p:sldId id="334" r:id="rId29"/>
    <p:sldId id="435" r:id="rId30"/>
    <p:sldId id="335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18C"/>
    <a:srgbClr val="993366"/>
    <a:srgbClr val="FF7575"/>
    <a:srgbClr val="FF4747"/>
    <a:srgbClr val="843C0C"/>
    <a:srgbClr val="333F50"/>
    <a:srgbClr val="4A5564"/>
    <a:srgbClr val="60943C"/>
    <a:srgbClr val="00330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6047" autoAdjust="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92739675656466E-2"/>
          <c:y val="1.463860792601855E-2"/>
          <c:w val="0.89452610090405371"/>
          <c:h val="0.86075418031191764"/>
        </c:manualLayout>
      </c:layout>
      <c:barChart>
        <c:barDir val="bar"/>
        <c:grouping val="clustered"/>
        <c:varyColors val="0"/>
        <c:ser>
          <c:idx val="11"/>
          <c:order val="11"/>
          <c:tx>
            <c:strRef>
              <c:f>'FY23'!$A$14</c:f>
              <c:strCache>
                <c:ptCount val="1"/>
                <c:pt idx="0">
                  <c:v>October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'FY23'!$B$14:$D$14</c:f>
              <c:numCache>
                <c:formatCode>General</c:formatCode>
                <c:ptCount val="3"/>
                <c:pt idx="0">
                  <c:v>2082</c:v>
                </c:pt>
                <c:pt idx="1">
                  <c:v>8565</c:v>
                </c:pt>
                <c:pt idx="2">
                  <c:v>17555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1-4FFE-BB4E-DA7D8FF38971}"/>
            </c:ext>
          </c:extLst>
        </c:ser>
        <c:ser>
          <c:idx val="12"/>
          <c:order val="12"/>
          <c:tx>
            <c:strRef>
              <c:f>'FY23'!$A$15</c:f>
              <c:strCache>
                <c:ptCount val="1"/>
                <c:pt idx="0">
                  <c:v>November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'FY23'!$B$15:$D$15</c:f>
              <c:numCache>
                <c:formatCode>General</c:formatCode>
                <c:ptCount val="3"/>
                <c:pt idx="0">
                  <c:v>1938</c:v>
                </c:pt>
                <c:pt idx="1">
                  <c:v>8042</c:v>
                </c:pt>
                <c:pt idx="2">
                  <c:v>15162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3A3-BDC6-E0B16BD92DAA}"/>
            </c:ext>
          </c:extLst>
        </c:ser>
        <c:ser>
          <c:idx val="13"/>
          <c:order val="13"/>
          <c:tx>
            <c:strRef>
              <c:f>'FY23'!$A$16</c:f>
              <c:strCache>
                <c:ptCount val="1"/>
                <c:pt idx="0">
                  <c:v>December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'FY23'!$B$16:$D$16</c:f>
              <c:numCache>
                <c:formatCode>General</c:formatCode>
                <c:ptCount val="3"/>
                <c:pt idx="0">
                  <c:v>1877</c:v>
                </c:pt>
                <c:pt idx="1">
                  <c:v>8322</c:v>
                </c:pt>
                <c:pt idx="2">
                  <c:v>15312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9-441C-ACCB-A232C5171D06}"/>
            </c:ext>
          </c:extLst>
        </c:ser>
        <c:ser>
          <c:idx val="14"/>
          <c:order val="14"/>
          <c:tx>
            <c:strRef>
              <c:f>'FY23'!$A$17</c:f>
              <c:strCache>
                <c:ptCount val="1"/>
                <c:pt idx="0">
                  <c:v>January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'FY23'!$B$17:$D$17</c:f>
              <c:numCache>
                <c:formatCode>General</c:formatCode>
                <c:ptCount val="3"/>
                <c:pt idx="0">
                  <c:v>2000</c:v>
                </c:pt>
                <c:pt idx="1">
                  <c:v>8617</c:v>
                </c:pt>
                <c:pt idx="2">
                  <c:v>16818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B-4EB2-A4BF-2D2457F898EA}"/>
            </c:ext>
          </c:extLst>
        </c:ser>
        <c:ser>
          <c:idx val="15"/>
          <c:order val="15"/>
          <c:tx>
            <c:strRef>
              <c:f>'FY23'!$A$18</c:f>
              <c:strCache>
                <c:ptCount val="1"/>
                <c:pt idx="0">
                  <c:v>February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'FY23'!$B$18:$D$18</c:f>
              <c:numCache>
                <c:formatCode>General</c:formatCode>
                <c:ptCount val="3"/>
                <c:pt idx="0">
                  <c:v>2131</c:v>
                </c:pt>
                <c:pt idx="1">
                  <c:v>9110</c:v>
                </c:pt>
                <c:pt idx="2">
                  <c:v>16761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D-446A-B539-23373547C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69157392"/>
        <c:axId val="2069162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'FY23'!$A$3</c15:sqref>
                        </c15:formulaRef>
                      </c:ext>
                    </c:extLst>
                    <c:strCache>
                      <c:ptCount val="1"/>
                      <c:pt idx="0">
                        <c:v>November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'FY23'!$B$3:$D$3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1831</c:v>
                      </c:pt>
                      <c:pt idx="1">
                        <c:v>7735</c:v>
                      </c:pt>
                      <c:pt idx="2">
                        <c:v>14268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3FD-42EF-837E-F5FA4213127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'FY23'!$A$4</c15:sqref>
                        </c15:formulaRef>
                      </c:ext>
                    </c:extLst>
                    <c:strCache>
                      <c:ptCount val="1"/>
                      <c:pt idx="0">
                        <c:v>December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'FY23'!$B$4:$D$4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1892</c:v>
                      </c:pt>
                      <c:pt idx="1">
                        <c:v>7623</c:v>
                      </c:pt>
                      <c:pt idx="2">
                        <c:v>14435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23FD-42EF-837E-F5FA4213127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'FY23'!$A$5</c15:sqref>
                        </c15:formulaRef>
                      </c:ext>
                    </c:extLst>
                    <c:strCache>
                      <c:ptCount val="1"/>
                      <c:pt idx="0">
                        <c:v>January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'FY23'!$B$5:$D$5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1814</c:v>
                      </c:pt>
                      <c:pt idx="1">
                        <c:v>7643</c:v>
                      </c:pt>
                      <c:pt idx="2">
                        <c:v>14795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3FD-42EF-837E-F5FA4213127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'FY23'!$A$6</c15:sqref>
                        </c15:formulaRef>
                      </c:ext>
                    </c:extLst>
                    <c:strCache>
                      <c:ptCount val="1"/>
                      <c:pt idx="0">
                        <c:v>February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'FY23'!$B$6:$D$6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1890</c:v>
                      </c:pt>
                      <c:pt idx="1">
                        <c:v>7659</c:v>
                      </c:pt>
                      <c:pt idx="2">
                        <c:v>14909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3FD-42EF-837E-F5FA4213127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'FY23'!$A$7</c15:sqref>
                        </c15:formulaRef>
                      </c:ext>
                    </c:extLst>
                    <c:strCache>
                      <c:ptCount val="1"/>
                      <c:pt idx="0">
                        <c:v>March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'FY23'!$B$7:$D$7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2048</c:v>
                      </c:pt>
                      <c:pt idx="1">
                        <c:v>8341</c:v>
                      </c:pt>
                      <c:pt idx="2">
                        <c:v>17612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3FD-42EF-837E-F5FA4213127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'FY23'!$A$8</c15:sqref>
                        </c15:formulaRef>
                      </c:ext>
                    </c:extLst>
                    <c:strCache>
                      <c:ptCount val="1"/>
                      <c:pt idx="0">
                        <c:v>April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'FY23'!$B$8:$D$8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1907</c:v>
                      </c:pt>
                      <c:pt idx="1">
                        <c:v>7627</c:v>
                      </c:pt>
                      <c:pt idx="2">
                        <c:v>15574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3FD-42EF-837E-F5FA4213127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'FY23'!$A$9</c15:sqref>
                        </c15:formulaRef>
                      </c:ext>
                    </c:extLst>
                    <c:strCache>
                      <c:ptCount val="1"/>
                      <c:pt idx="0">
                        <c:v>May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'FY23'!$B$9:$D$9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2265</c:v>
                      </c:pt>
                      <c:pt idx="1">
                        <c:v>9077</c:v>
                      </c:pt>
                      <c:pt idx="2">
                        <c:v>17836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3FD-42EF-837E-F5FA4213127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'FY23'!$A$10</c15:sqref>
                        </c15:formulaRef>
                      </c:ext>
                    </c:extLst>
                    <c:strCache>
                      <c:ptCount val="1"/>
                      <c:pt idx="0">
                        <c:v>June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'FY23'!$B$10:$D$10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2182</c:v>
                      </c:pt>
                      <c:pt idx="1">
                        <c:v>8455</c:v>
                      </c:pt>
                      <c:pt idx="2">
                        <c:v>17634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3D5D-4D67-BA64-D76D9D99E41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'FY23'!$A$11</c15:sqref>
                        </c15:formulaRef>
                      </c:ext>
                    </c:extLst>
                    <c:strCache>
                      <c:ptCount val="1"/>
                      <c:pt idx="0">
                        <c:v>July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'FY23'!$B$11:$D$11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1855</c:v>
                      </c:pt>
                      <c:pt idx="1">
                        <c:v>7143</c:v>
                      </c:pt>
                      <c:pt idx="2">
                        <c:v>13931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695-45C4-87DA-43037B230E5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'FY23'!$A$12</c15:sqref>
                        </c15:formulaRef>
                      </c:ext>
                    </c:extLst>
                    <c:strCache>
                      <c:ptCount val="1"/>
                      <c:pt idx="0">
                        <c:v>August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'FY23'!$B$12:$D$12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1840</c:v>
                      </c:pt>
                      <c:pt idx="1">
                        <c:v>8407</c:v>
                      </c:pt>
                      <c:pt idx="2">
                        <c:v>15930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CB80-4A1F-B176-707C3EFF711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'FY23'!$A$13</c15:sqref>
                        </c15:formulaRef>
                      </c:ext>
                    </c:extLst>
                    <c:strCache>
                      <c:ptCount val="1"/>
                      <c:pt idx="0">
                        <c:v>September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'FY23'!$B$13:$D$13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1689</c:v>
                      </c:pt>
                      <c:pt idx="1">
                        <c:v>8280</c:v>
                      </c:pt>
                      <c:pt idx="2">
                        <c:v>15500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D2F-4620-AEF7-8CB41820C0BE}"/>
                  </c:ext>
                </c:extLst>
              </c15:ser>
            </c15:filteredBarSeries>
          </c:ext>
        </c:extLst>
      </c:barChart>
      <c:catAx>
        <c:axId val="206915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62800"/>
        <c:crosses val="autoZero"/>
        <c:auto val="1"/>
        <c:lblAlgn val="ctr"/>
        <c:lblOffset val="100"/>
        <c:noMultiLvlLbl val="0"/>
      </c:catAx>
      <c:valAx>
        <c:axId val="206916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5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25893719806763282"/>
          <c:y val="1.951814390135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'BH '!$R$15:$AE$15</c:f>
              <c:numCache>
                <c:formatCode>mmm\-yy</c:formatCode>
                <c:ptCount val="13"/>
                <c:pt idx="0">
                  <c:v>44978</c:v>
                </c:pt>
                <c:pt idx="1">
                  <c:v>45006</c:v>
                </c:pt>
                <c:pt idx="2">
                  <c:v>45037</c:v>
                </c:pt>
                <c:pt idx="3">
                  <c:v>45067</c:v>
                </c:pt>
                <c:pt idx="4">
                  <c:v>45098</c:v>
                </c:pt>
                <c:pt idx="5">
                  <c:v>45128</c:v>
                </c:pt>
                <c:pt idx="6">
                  <c:v>45159</c:v>
                </c:pt>
                <c:pt idx="7">
                  <c:v>45190</c:v>
                </c:pt>
                <c:pt idx="8">
                  <c:v>45220</c:v>
                </c:pt>
                <c:pt idx="9">
                  <c:v>45251</c:v>
                </c:pt>
                <c:pt idx="10">
                  <c:v>45281</c:v>
                </c:pt>
                <c:pt idx="11">
                  <c:v>45312</c:v>
                </c:pt>
                <c:pt idx="12">
                  <c:v>45343</c:v>
                </c:pt>
              </c:numCache>
              <c:extLst/>
            </c:numRef>
          </c:cat>
          <c:val>
            <c:numRef>
              <c:f>'BH '!$R$16:$AE$16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5A7-4552-A201-BC8877A42E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464371791"/>
        <c:axId val="99841678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'BH '!$R$15:$AE$15</c:f>
              <c:numCache>
                <c:formatCode>mmm\-yy</c:formatCode>
                <c:ptCount val="13"/>
                <c:pt idx="0">
                  <c:v>44978</c:v>
                </c:pt>
                <c:pt idx="1">
                  <c:v>45006</c:v>
                </c:pt>
                <c:pt idx="2">
                  <c:v>45037</c:v>
                </c:pt>
                <c:pt idx="3">
                  <c:v>45067</c:v>
                </c:pt>
                <c:pt idx="4">
                  <c:v>45098</c:v>
                </c:pt>
                <c:pt idx="5">
                  <c:v>45128</c:v>
                </c:pt>
                <c:pt idx="6">
                  <c:v>45159</c:v>
                </c:pt>
                <c:pt idx="7">
                  <c:v>45190</c:v>
                </c:pt>
                <c:pt idx="8">
                  <c:v>45220</c:v>
                </c:pt>
                <c:pt idx="9">
                  <c:v>45251</c:v>
                </c:pt>
                <c:pt idx="10">
                  <c:v>45281</c:v>
                </c:pt>
                <c:pt idx="11">
                  <c:v>45312</c:v>
                </c:pt>
                <c:pt idx="12">
                  <c:v>45343</c:v>
                </c:pt>
              </c:numCache>
              <c:extLst/>
            </c:numRef>
          </c:cat>
          <c:val>
            <c:numRef>
              <c:f>'BH '!$R$17:$AE$17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5A7-4552-A201-BC8877A42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088655"/>
        <c:axId val="977972912"/>
      </c:lineChart>
      <c:dateAx>
        <c:axId val="464371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MonthS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416784"/>
        <c:crosses val="autoZero"/>
        <c:auto val="1"/>
        <c:lblOffset val="100"/>
        <c:baseTimeUnit val="months"/>
      </c:dateAx>
      <c:valAx>
        <c:axId val="99841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Contaminants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71791"/>
        <c:crosses val="autoZero"/>
        <c:crossBetween val="between"/>
      </c:valAx>
      <c:valAx>
        <c:axId val="9779729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 of contaminants with patient impact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88655"/>
        <c:crosses val="max"/>
        <c:crossBetween val="between"/>
      </c:valAx>
      <c:dateAx>
        <c:axId val="813088655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779729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46</c:v>
                </c:pt>
                <c:pt idx="2">
                  <c:v>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2.2999999999999998</c:v>
                </c:pt>
                <c:pt idx="2">
                  <c:v>1.35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100%</c:v>
                      </c:pt>
                      <c:pt idx="2">
                        <c:v>230%</c:v>
                      </c:pt>
                      <c:pt idx="3">
                        <c:v>135%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December 2023 - February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'HISTOLOGY 2023'!$M$2</c:f>
              <c:strCache>
                <c:ptCount val="1"/>
                <c:pt idx="0">
                  <c:v>Dec-23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2023'!$M$3:$M$15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1-490C-9995-13A5F2CA02B9}"/>
            </c:ext>
          </c:extLst>
        </c:ser>
        <c:ser>
          <c:idx val="1"/>
          <c:order val="1"/>
          <c:tx>
            <c:strRef>
              <c:f>'HISTOLOGY 2023'!$N$2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2023'!$N$3:$N$15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16</c:v>
                </c:pt>
                <c:pt idx="9">
                  <c:v>7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1-490C-9995-13A5F2CA02B9}"/>
            </c:ext>
          </c:extLst>
        </c:ser>
        <c:ser>
          <c:idx val="2"/>
          <c:order val="2"/>
          <c:tx>
            <c:strRef>
              <c:f>'HISTOLOGY 2023'!$O$2</c:f>
              <c:strCache>
                <c:ptCount val="1"/>
                <c:pt idx="0">
                  <c:v>Feb-24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2023'!$O$3:$O$15</c:f>
              <c:numCache>
                <c:formatCode>General</c:formatCode>
                <c:ptCount val="13"/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1-490C-9995-13A5F2CA0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135472"/>
        <c:axId val="524136128"/>
      </c:barChart>
      <c:catAx>
        <c:axId val="52413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6128"/>
        <c:crosses val="autoZero"/>
        <c:auto val="1"/>
        <c:lblAlgn val="ctr"/>
        <c:lblOffset val="100"/>
        <c:noMultiLvlLbl val="0"/>
      </c:catAx>
      <c:valAx>
        <c:axId val="5241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February</a:t>
            </a:r>
            <a:r>
              <a:rPr lang="en-US" baseline="0"/>
              <a:t>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charts'!$C$2:$AL$2</c:f>
              <c:numCache>
                <c:formatCode>mmm\-yy</c:formatCode>
                <c:ptCount val="36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</c:numCache>
            </c:numRef>
          </c:cat>
          <c:val>
            <c:numRef>
              <c:f>'Histology charts'!$C$3:$AL$3</c:f>
              <c:numCache>
                <c:formatCode>0.0000%</c:formatCode>
                <c:ptCount val="36"/>
                <c:pt idx="0">
                  <c:v>3.6745406824146981E-2</c:v>
                </c:pt>
                <c:pt idx="1">
                  <c:v>2.9345372460496615E-2</c:v>
                </c:pt>
                <c:pt idx="2">
                  <c:v>5.5066079295154183E-2</c:v>
                </c:pt>
                <c:pt idx="3">
                  <c:v>7.6499999999999999E-2</c:v>
                </c:pt>
                <c:pt idx="4">
                  <c:v>7.8575000000000006E-2</c:v>
                </c:pt>
                <c:pt idx="5">
                  <c:v>1.46E-2</c:v>
                </c:pt>
                <c:pt idx="6">
                  <c:v>2.06E-2</c:v>
                </c:pt>
                <c:pt idx="7">
                  <c:v>9.3699999999999999E-3</c:v>
                </c:pt>
                <c:pt idx="8">
                  <c:v>1.23E-2</c:v>
                </c:pt>
                <c:pt idx="9">
                  <c:v>2.4400000000000002E-2</c:v>
                </c:pt>
                <c:pt idx="10">
                  <c:v>1.338E-2</c:v>
                </c:pt>
                <c:pt idx="11">
                  <c:v>1.6799999999999999E-2</c:v>
                </c:pt>
                <c:pt idx="12">
                  <c:v>1.6143999999999999E-2</c:v>
                </c:pt>
                <c:pt idx="13">
                  <c:v>4.5999999999999999E-3</c:v>
                </c:pt>
                <c:pt idx="14">
                  <c:v>2.4799999999999999E-2</c:v>
                </c:pt>
                <c:pt idx="15">
                  <c:v>9.3399999999999993E-3</c:v>
                </c:pt>
                <c:pt idx="16">
                  <c:v>5.2100000000000002E-3</c:v>
                </c:pt>
                <c:pt idx="17">
                  <c:v>6.2700000000000004E-3</c:v>
                </c:pt>
                <c:pt idx="18">
                  <c:v>1.38E-2</c:v>
                </c:pt>
                <c:pt idx="19">
                  <c:v>7.5500000000000003E-3</c:v>
                </c:pt>
                <c:pt idx="20">
                  <c:v>9.8300000000000002E-3</c:v>
                </c:pt>
                <c:pt idx="21">
                  <c:v>7.4000000000000003E-3</c:v>
                </c:pt>
                <c:pt idx="22">
                  <c:v>1.213E-2</c:v>
                </c:pt>
                <c:pt idx="23">
                  <c:v>0.01</c:v>
                </c:pt>
                <c:pt idx="24">
                  <c:v>2.3400000000000001E-2</c:v>
                </c:pt>
                <c:pt idx="25">
                  <c:v>1.15E-2</c:v>
                </c:pt>
                <c:pt idx="26">
                  <c:v>1.15E-2</c:v>
                </c:pt>
                <c:pt idx="27">
                  <c:v>9.1599999999999997E-3</c:v>
                </c:pt>
                <c:pt idx="28">
                  <c:v>2.264E-2</c:v>
                </c:pt>
                <c:pt idx="29">
                  <c:v>2.3900000000000001E-2</c:v>
                </c:pt>
                <c:pt idx="30">
                  <c:v>1.0630000000000001E-2</c:v>
                </c:pt>
                <c:pt idx="31">
                  <c:v>2.0650000000000002E-2</c:v>
                </c:pt>
                <c:pt idx="32">
                  <c:v>1.5990000000000001E-2</c:v>
                </c:pt>
                <c:pt idx="33">
                  <c:v>1.0655E-2</c:v>
                </c:pt>
                <c:pt idx="34">
                  <c:v>1.6E-2</c:v>
                </c:pt>
                <c:pt idx="35">
                  <c:v>9.8499999999999994E-3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4D-4292-9070-7D786C54F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ERROR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44986</c:v>
                </c:pt>
                <c:pt idx="1">
                  <c:v>45039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45253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1.6313213703099509E-2</c:v>
                </c:pt>
                <c:pt idx="1">
                  <c:v>2.4844720496894408E-2</c:v>
                </c:pt>
                <c:pt idx="2">
                  <c:v>1.8691588785046728E-2</c:v>
                </c:pt>
                <c:pt idx="3">
                  <c:v>3.8876889848812095E-2</c:v>
                </c:pt>
                <c:pt idx="4">
                  <c:v>2.9045643153526972E-2</c:v>
                </c:pt>
                <c:pt idx="5">
                  <c:v>6.9686411149825784E-3</c:v>
                </c:pt>
                <c:pt idx="6">
                  <c:v>5.0980392156862744E-2</c:v>
                </c:pt>
                <c:pt idx="7">
                  <c:v>3.825136612021858E-2</c:v>
                </c:pt>
                <c:pt idx="8">
                  <c:v>4.1753653444676405E-3</c:v>
                </c:pt>
                <c:pt idx="9">
                  <c:v>2.3715415019762844E-2</c:v>
                </c:pt>
                <c:pt idx="10">
                  <c:v>2.2530329289428077E-2</c:v>
                </c:pt>
                <c:pt idx="11">
                  <c:v>1.0067114093959731E-2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C-48F2-B07F-15CE34EA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44986</c:v>
                </c:pt>
                <c:pt idx="1">
                  <c:v>45039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45253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613</c:v>
                </c:pt>
                <c:pt idx="1">
                  <c:v>483</c:v>
                </c:pt>
                <c:pt idx="2">
                  <c:v>428</c:v>
                </c:pt>
                <c:pt idx="3">
                  <c:v>463</c:v>
                </c:pt>
                <c:pt idx="4">
                  <c:v>482</c:v>
                </c:pt>
                <c:pt idx="5">
                  <c:v>574</c:v>
                </c:pt>
                <c:pt idx="6">
                  <c:v>510</c:v>
                </c:pt>
                <c:pt idx="7">
                  <c:v>549</c:v>
                </c:pt>
                <c:pt idx="8">
                  <c:v>479</c:v>
                </c:pt>
                <c:pt idx="9">
                  <c:v>506</c:v>
                </c:pt>
                <c:pt idx="10">
                  <c:v>577</c:v>
                </c:pt>
                <c:pt idx="11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5C-48F2-B07F-15CE34EA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Missed</a:t>
                </a:r>
                <a:r>
                  <a:rPr lang="en-US" baseline="0"/>
                  <a:t> opportunity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Frozens!$C$1</c:f>
              <c:strCache>
                <c:ptCount val="1"/>
                <c:pt idx="0">
                  <c:v>Total Blocks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Frozens!$A$2:$A$16</c:f>
              <c:strCache>
                <c:ptCount val="11"/>
                <c:pt idx="0">
                  <c:v>Februry, 2023</c:v>
                </c:pt>
                <c:pt idx="1">
                  <c:v>March, 2023</c:v>
                </c:pt>
                <c:pt idx="2">
                  <c:v>April, 2023</c:v>
                </c:pt>
                <c:pt idx="3">
                  <c:v>May, 2023</c:v>
                </c:pt>
                <c:pt idx="4">
                  <c:v>June, 2023</c:v>
                </c:pt>
                <c:pt idx="5">
                  <c:v>July, 2023</c:v>
                </c:pt>
                <c:pt idx="6">
                  <c:v>August, 2023</c:v>
                </c:pt>
                <c:pt idx="7">
                  <c:v>September, 2023</c:v>
                </c:pt>
                <c:pt idx="8">
                  <c:v>October, 2023</c:v>
                </c:pt>
                <c:pt idx="9">
                  <c:v>November, 2023</c:v>
                </c:pt>
                <c:pt idx="10">
                  <c:v>December, 2023</c:v>
                </c:pt>
              </c:strCache>
              <c:extLst/>
            </c:strRef>
          </c:cat>
          <c:val>
            <c:numRef>
              <c:f>Frozens!$C$2:$C$18</c:f>
              <c:numCache>
                <c:formatCode>General</c:formatCode>
                <c:ptCount val="13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776-4DAC-BFAC-7BA32304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0300192"/>
        <c:axId val="732604576"/>
      </c:barChart>
      <c:lineChart>
        <c:grouping val="standard"/>
        <c:varyColors val="0"/>
        <c:ser>
          <c:idx val="0"/>
          <c:order val="0"/>
          <c:tx>
            <c:strRef>
              <c:f>Frozens!$B$1:$C$1</c:f>
              <c:strCache>
                <c:ptCount val="1"/>
                <c:pt idx="0">
                  <c:v>Percent Total Blocks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Frozens!$A$2:$A$18</c:f>
              <c:strCache>
                <c:ptCount val="13"/>
                <c:pt idx="0">
                  <c:v>Februry, 2023</c:v>
                </c:pt>
                <c:pt idx="1">
                  <c:v>March, 2023</c:v>
                </c:pt>
                <c:pt idx="2">
                  <c:v>April, 2023</c:v>
                </c:pt>
                <c:pt idx="3">
                  <c:v>May, 2023</c:v>
                </c:pt>
                <c:pt idx="4">
                  <c:v>June, 2023</c:v>
                </c:pt>
                <c:pt idx="5">
                  <c:v>July, 2023</c:v>
                </c:pt>
                <c:pt idx="6">
                  <c:v>August, 2023</c:v>
                </c:pt>
                <c:pt idx="7">
                  <c:v>September, 2023</c:v>
                </c:pt>
                <c:pt idx="8">
                  <c:v>October, 2023</c:v>
                </c:pt>
                <c:pt idx="9">
                  <c:v>November, 2023</c:v>
                </c:pt>
                <c:pt idx="10">
                  <c:v>December, 2023</c:v>
                </c:pt>
                <c:pt idx="11">
                  <c:v>January, 2024</c:v>
                </c:pt>
                <c:pt idx="12">
                  <c:v>February, 2024</c:v>
                </c:pt>
              </c:strCache>
              <c:extLst/>
            </c:strRef>
          </c:cat>
          <c:val>
            <c:numRef>
              <c:f>Frozens!$B$2:$B$18</c:f>
              <c:numCache>
                <c:formatCode>0%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0.67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776-4DAC-BFAC-7BA32304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49440"/>
        <c:axId val="352786224"/>
      </c:lineChart>
      <c:catAx>
        <c:axId val="9387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6224"/>
        <c:crosses val="autoZero"/>
        <c:auto val="1"/>
        <c:lblAlgn val="ctr"/>
        <c:lblOffset val="100"/>
        <c:noMultiLvlLbl val="0"/>
      </c:catAx>
      <c:valAx>
        <c:axId val="3527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9440"/>
        <c:crosses val="autoZero"/>
        <c:crossBetween val="between"/>
      </c:valAx>
      <c:valAx>
        <c:axId val="732604576"/>
        <c:scaling>
          <c:orientation val="minMax"/>
          <c:max val="4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0192"/>
        <c:crosses val="max"/>
        <c:crossBetween val="between"/>
        <c:majorUnit val="1"/>
      </c:valAx>
      <c:catAx>
        <c:axId val="66030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60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MC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Sheet1!$B$2:$O$2</c:f>
              <c:strCache>
                <c:ptCount val="4"/>
                <c:pt idx="0">
                  <c:v>Nov-23</c:v>
                </c:pt>
                <c:pt idx="1">
                  <c:v>Dec-23</c:v>
                </c:pt>
                <c:pt idx="2">
                  <c:v>Jan-24</c:v>
                </c:pt>
                <c:pt idx="3">
                  <c:v>2/21/2024</c:v>
                </c:pt>
              </c:strCache>
              <c:extLst/>
            </c:strRef>
          </c:cat>
          <c:val>
            <c:numRef>
              <c:f>Sheet1!$B$3:$O$3</c:f>
              <c:numCache>
                <c:formatCode>0%</c:formatCode>
                <c:ptCount val="4"/>
                <c:pt idx="0" formatCode="0.00%">
                  <c:v>0.71</c:v>
                </c:pt>
                <c:pt idx="1">
                  <c:v>0.75</c:v>
                </c:pt>
                <c:pt idx="2">
                  <c:v>0.81</c:v>
                </c:pt>
                <c:pt idx="3">
                  <c:v>0.8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57-4B85-A38E-91F37813CDE3}"/>
            </c:ext>
          </c:extLst>
        </c:ser>
        <c:ser>
          <c:idx val="1"/>
          <c:order val="1"/>
          <c:tx>
            <c:v>BC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Sheet1!$B$2:$O$2</c:f>
              <c:strCache>
                <c:ptCount val="4"/>
                <c:pt idx="0">
                  <c:v>Nov-23</c:v>
                </c:pt>
                <c:pt idx="1">
                  <c:v>Dec-23</c:v>
                </c:pt>
                <c:pt idx="2">
                  <c:v>Jan-24</c:v>
                </c:pt>
                <c:pt idx="3">
                  <c:v>2/21/2024</c:v>
                </c:pt>
              </c:strCache>
              <c:extLst/>
            </c:strRef>
          </c:cat>
          <c:val>
            <c:numRef>
              <c:f>Sheet1!$B$4:$O$4</c:f>
              <c:numCache>
                <c:formatCode>0%</c:formatCode>
                <c:ptCount val="4"/>
                <c:pt idx="0" formatCode="0.00%">
                  <c:v>0.85</c:v>
                </c:pt>
                <c:pt idx="1">
                  <c:v>0.75</c:v>
                </c:pt>
                <c:pt idx="2">
                  <c:v>0.81059999999999999</c:v>
                </c:pt>
                <c:pt idx="3">
                  <c:v>0.8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B57-4B85-A38E-91F37813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7153664"/>
        <c:axId val="812444751"/>
      </c:barChart>
      <c:lineChart>
        <c:grouping val="standard"/>
        <c:varyColors val="0"/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FF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Sheet1!$B$2:$O$2</c:f>
              <c:strCache>
                <c:ptCount val="4"/>
                <c:pt idx="0">
                  <c:v>Nov-23</c:v>
                </c:pt>
                <c:pt idx="1">
                  <c:v>Dec-23</c:v>
                </c:pt>
                <c:pt idx="2">
                  <c:v>Jan-24</c:v>
                </c:pt>
                <c:pt idx="3">
                  <c:v>2/21/2024</c:v>
                </c:pt>
              </c:strCache>
              <c:extLst/>
            </c:strRef>
          </c:cat>
          <c:val>
            <c:numRef>
              <c:f>Sheet1!$B$5:$O$5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B57-4B85-A38E-91F37813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153664"/>
        <c:axId val="812444751"/>
      </c:lineChart>
      <c:catAx>
        <c:axId val="1207153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444751"/>
        <c:crosses val="autoZero"/>
        <c:auto val="1"/>
        <c:lblAlgn val="ctr"/>
        <c:lblOffset val="100"/>
        <c:noMultiLvlLbl val="1"/>
      </c:catAx>
      <c:valAx>
        <c:axId val="81244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 of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1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4209872316685"/>
          <c:y val="2.514190516679464E-2"/>
          <c:w val="0.87284453573738063"/>
          <c:h val="0.84233777415932221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'BH '!$C$58:$P$58</c:f>
              <c:numCache>
                <c:formatCode>mmm\-yy</c:formatCode>
                <c:ptCount val="5"/>
                <c:pt idx="0">
                  <c:v>45200</c:v>
                </c:pt>
                <c:pt idx="1">
                  <c:v>45231</c:v>
                </c:pt>
                <c:pt idx="2">
                  <c:v>45261</c:v>
                </c:pt>
                <c:pt idx="3">
                  <c:v>45292</c:v>
                </c:pt>
                <c:pt idx="4" formatCode="m/d/yyyy">
                  <c:v>45343</c:v>
                </c:pt>
              </c:numCache>
              <c:extLst/>
            </c:numRef>
          </c:cat>
          <c:val>
            <c:numRef>
              <c:f>'BH '!$C$59:$P$59</c:f>
              <c:numCache>
                <c:formatCode>0.0%</c:formatCode>
                <c:ptCount val="5"/>
                <c:pt idx="0" formatCode="0%">
                  <c:v>0.9</c:v>
                </c:pt>
                <c:pt idx="1">
                  <c:v>0.95</c:v>
                </c:pt>
                <c:pt idx="2" formatCode="0%">
                  <c:v>1</c:v>
                </c:pt>
                <c:pt idx="3" formatCode="0%">
                  <c:v>0.94</c:v>
                </c:pt>
                <c:pt idx="4" formatCode="0%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4C6-4CD2-AF80-B31E047E03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90199152"/>
        <c:axId val="812388207"/>
      </c:lineChart>
      <c:dateAx>
        <c:axId val="129019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88207"/>
        <c:crosses val="autoZero"/>
        <c:auto val="1"/>
        <c:lblOffset val="100"/>
        <c:baseTimeUnit val="months"/>
      </c:dateAx>
      <c:valAx>
        <c:axId val="81238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1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 Met Benchmark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'!$C$41:$O$41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'BH '!$B$42:$N$42</c:f>
              <c:numCache>
                <c:formatCode>0%</c:formatCode>
                <c:ptCount val="5"/>
                <c:pt idx="0">
                  <c:v>0.55000000000000004</c:v>
                </c:pt>
                <c:pt idx="1">
                  <c:v>0.67</c:v>
                </c:pt>
                <c:pt idx="2" formatCode="0.0%">
                  <c:v>0.73</c:v>
                </c:pt>
                <c:pt idx="3" formatCode="0.0%">
                  <c:v>0.67</c:v>
                </c:pt>
                <c:pt idx="4">
                  <c:v>0.62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08-4721-ADA6-E473FF564F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106847"/>
        <c:axId val="812396639"/>
      </c:barChart>
      <c:lineChart>
        <c:grouping val="standard"/>
        <c:varyColors val="0"/>
        <c:ser>
          <c:idx val="1"/>
          <c:order val="1"/>
          <c:tx>
            <c:v>Benchmark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'!$B$41:$N$41</c:f>
              <c:strCache>
                <c:ptCount val="5"/>
                <c:pt idx="0">
                  <c:v>Sep-23</c:v>
                </c:pt>
                <c:pt idx="1">
                  <c:v>Oct-23</c:v>
                </c:pt>
                <c:pt idx="2">
                  <c:v>Nov-23</c:v>
                </c:pt>
                <c:pt idx="3">
                  <c:v>Dec-23</c:v>
                </c:pt>
                <c:pt idx="4">
                  <c:v>Jan-24</c:v>
                </c:pt>
              </c:strCache>
              <c:extLst/>
            </c:strRef>
          </c:cat>
          <c:val>
            <c:numRef>
              <c:f>'BH '!$B$43:$N$43</c:f>
              <c:numCache>
                <c:formatCode>0%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708-4721-ADA6-E473FF564F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6106847"/>
        <c:axId val="812396639"/>
      </c:lineChart>
      <c:catAx>
        <c:axId val="806106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6639"/>
        <c:crosses val="autoZero"/>
        <c:auto val="1"/>
        <c:lblAlgn val="ctr"/>
        <c:lblOffset val="100"/>
        <c:noMultiLvlLbl val="1"/>
      </c:catAx>
      <c:valAx>
        <c:axId val="81239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 of 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10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% Met TAT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'!$C$64:$P$64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Oct-23</c:v>
                </c:pt>
                <c:pt idx="10">
                  <c:v>Nov-23</c:v>
                </c:pt>
                <c:pt idx="11">
                  <c:v>Dec-23</c:v>
                </c:pt>
                <c:pt idx="12">
                  <c:v>Jan-24</c:v>
                </c:pt>
                <c:pt idx="13">
                  <c:v>2/21/2024</c:v>
                </c:pt>
              </c:strCache>
              <c:extLst/>
            </c:strRef>
          </c:cat>
          <c:val>
            <c:numRef>
              <c:f>'BH '!$C$65:$P$65</c:f>
              <c:numCache>
                <c:formatCode>0%</c:formatCode>
                <c:ptCount val="14"/>
                <c:pt idx="0">
                  <c:v>0.81</c:v>
                </c:pt>
                <c:pt idx="1">
                  <c:v>0.75</c:v>
                </c:pt>
                <c:pt idx="2">
                  <c:v>0.61</c:v>
                </c:pt>
                <c:pt idx="3">
                  <c:v>0.76</c:v>
                </c:pt>
                <c:pt idx="4">
                  <c:v>0.81</c:v>
                </c:pt>
                <c:pt idx="5">
                  <c:v>1</c:v>
                </c:pt>
                <c:pt idx="6">
                  <c:v>0.6</c:v>
                </c:pt>
                <c:pt idx="7">
                  <c:v>0.62</c:v>
                </c:pt>
                <c:pt idx="8">
                  <c:v>0.71</c:v>
                </c:pt>
                <c:pt idx="9">
                  <c:v>0.56999999999999995</c:v>
                </c:pt>
                <c:pt idx="10">
                  <c:v>0.73</c:v>
                </c:pt>
                <c:pt idx="11">
                  <c:v>0.77</c:v>
                </c:pt>
                <c:pt idx="12">
                  <c:v>0.7</c:v>
                </c:pt>
                <c:pt idx="13">
                  <c:v>0.83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EC5-47F2-9F79-BDFD1BA677E8}"/>
            </c:ext>
          </c:extLst>
        </c:ser>
        <c:ser>
          <c:idx val="1"/>
          <c:order val="1"/>
          <c:tx>
            <c:v>Benchmark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'BH '!$C$64:$P$64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Oct-23</c:v>
                </c:pt>
                <c:pt idx="10">
                  <c:v>Nov-23</c:v>
                </c:pt>
                <c:pt idx="11">
                  <c:v>Dec-23</c:v>
                </c:pt>
                <c:pt idx="12">
                  <c:v>Jan-24</c:v>
                </c:pt>
                <c:pt idx="13">
                  <c:v>2/21/2024</c:v>
                </c:pt>
              </c:strCache>
              <c:extLst/>
            </c:strRef>
          </c:cat>
          <c:val>
            <c:numRef>
              <c:f>'BH '!$C$66:$P$66</c:f>
              <c:numCache>
                <c:formatCode>0%</c:formatCode>
                <c:ptCount val="1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EC5-47F2-9F79-BDFD1BA67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8130511"/>
        <c:axId val="977974896"/>
      </c:lineChart>
      <c:catAx>
        <c:axId val="8081305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974896"/>
        <c:crosses val="autoZero"/>
        <c:auto val="1"/>
        <c:lblAlgn val="ctr"/>
        <c:lblOffset val="100"/>
        <c:noMultiLvlLbl val="1"/>
      </c:catAx>
      <c:valAx>
        <c:axId val="97797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13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Sheet1!$B$19:$O$19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Sheet1!$B$20:$O$20</c:f>
              <c:numCache>
                <c:formatCode>General</c:formatCode>
                <c:ptCount val="5"/>
                <c:pt idx="0">
                  <c:v>232</c:v>
                </c:pt>
                <c:pt idx="1">
                  <c:v>260</c:v>
                </c:pt>
                <c:pt idx="2">
                  <c:v>285</c:v>
                </c:pt>
                <c:pt idx="3">
                  <c:v>292</c:v>
                </c:pt>
                <c:pt idx="4">
                  <c:v>216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93C-4699-AA01-D7F445F5E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173472"/>
        <c:axId val="301420032"/>
      </c:barChart>
      <c:lineChart>
        <c:grouping val="standard"/>
        <c:varyColors val="0"/>
        <c:ser>
          <c:idx val="1"/>
          <c:order val="1"/>
          <c:tx>
            <c:v>% Met TAT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Sheet1!$B$19:$O$19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Sheet1!$B$21:$O$21</c:f>
              <c:numCache>
                <c:formatCode>0%</c:formatCode>
                <c:ptCount val="5"/>
                <c:pt idx="0">
                  <c:v>0.39</c:v>
                </c:pt>
                <c:pt idx="1">
                  <c:v>0.67</c:v>
                </c:pt>
                <c:pt idx="2">
                  <c:v>0.86</c:v>
                </c:pt>
                <c:pt idx="3">
                  <c:v>0.45</c:v>
                </c:pt>
                <c:pt idx="4">
                  <c:v>0.59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93C-4699-AA01-D7F445F5ECE1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Sheet1!$B$19:$O$19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Sheet1!$B$22:$O$22</c:f>
              <c:numCache>
                <c:formatCode>0%</c:formatCode>
                <c:ptCount val="5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93C-4699-AA01-D7F445F5E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179712"/>
        <c:axId val="1660342880"/>
      </c:lineChart>
      <c:catAx>
        <c:axId val="165617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342880"/>
        <c:crosses val="autoZero"/>
        <c:auto val="1"/>
        <c:lblAlgn val="ctr"/>
        <c:lblOffset val="100"/>
        <c:noMultiLvlLbl val="1"/>
      </c:catAx>
      <c:valAx>
        <c:axId val="166034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highlight>
                      <a:srgbClr val="C0C0C0"/>
                    </a:highlight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highlight>
                      <a:srgbClr val="C0C0C0"/>
                    </a:highlight>
                  </a:rPr>
                  <a:t>PERCENTAGE</a:t>
                </a:r>
                <a:r>
                  <a:rPr lang="en-US" sz="1200" baseline="0" dirty="0">
                    <a:solidFill>
                      <a:schemeClr val="tx1"/>
                    </a:solidFill>
                    <a:highlight>
                      <a:srgbClr val="C0C0C0"/>
                    </a:highlight>
                  </a:rPr>
                  <a:t> </a:t>
                </a:r>
                <a:endParaRPr lang="en-US" sz="1200" dirty="0">
                  <a:solidFill>
                    <a:schemeClr val="tx1"/>
                  </a:solidFill>
                  <a:highlight>
                    <a:srgbClr val="C0C0C0"/>
                  </a:highligh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/>
                  </a:solidFill>
                  <a:highlight>
                    <a:srgbClr val="C0C0C0"/>
                  </a:highligh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179712"/>
        <c:crosses val="autoZero"/>
        <c:crossBetween val="between"/>
      </c:valAx>
      <c:valAx>
        <c:axId val="3014200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highlight>
                      <a:srgbClr val="C0C0C0"/>
                    </a:highlight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highlight>
                      <a:srgbClr val="C0C0C0"/>
                    </a:highlight>
                  </a:rPr>
                  <a:t> # OF cases</a:t>
                </a:r>
              </a:p>
            </c:rich>
          </c:tx>
          <c:layout>
            <c:manualLayout>
              <c:xMode val="edge"/>
              <c:yMode val="edge"/>
              <c:x val="0.9499525951790676"/>
              <c:y val="0.45156839415407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highlight>
                    <a:srgbClr val="C0C0C0"/>
                  </a:highligh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173472"/>
        <c:crosses val="max"/>
        <c:crossBetween val="between"/>
      </c:valAx>
      <c:catAx>
        <c:axId val="165617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1420032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Sheet1!$B$5:$O$5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Sheet1!$B$6:$O$6</c:f>
              <c:numCache>
                <c:formatCode>General</c:formatCode>
                <c:ptCount val="5"/>
                <c:pt idx="0">
                  <c:v>187</c:v>
                </c:pt>
                <c:pt idx="1">
                  <c:v>175</c:v>
                </c:pt>
                <c:pt idx="2">
                  <c:v>200</c:v>
                </c:pt>
                <c:pt idx="3">
                  <c:v>154</c:v>
                </c:pt>
                <c:pt idx="4">
                  <c:v>188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0F-4795-AF88-0C66F2C8B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490224"/>
        <c:axId val="935626271"/>
      </c:barChart>
      <c:lineChart>
        <c:grouping val="standard"/>
        <c:varyColors val="0"/>
        <c:ser>
          <c:idx val="1"/>
          <c:order val="1"/>
          <c:tx>
            <c:v>% with Ancillary Met TAT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Sheet1!$B$5:$O$5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Sheet1!$B$7:$O$7</c:f>
              <c:numCache>
                <c:formatCode>0%</c:formatCode>
                <c:ptCount val="5"/>
                <c:pt idx="0">
                  <c:v>0.88</c:v>
                </c:pt>
                <c:pt idx="1">
                  <c:v>0.97</c:v>
                </c:pt>
                <c:pt idx="2">
                  <c:v>0.96</c:v>
                </c:pt>
                <c:pt idx="3">
                  <c:v>0.96</c:v>
                </c:pt>
                <c:pt idx="4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90F-4795-AF88-0C66F2C8B1B6}"/>
            </c:ext>
          </c:extLst>
        </c:ser>
        <c:ser>
          <c:idx val="2"/>
          <c:order val="2"/>
          <c:tx>
            <c:v>%  no HPV Met TAT 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Sheet1!$B$5:$O$5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Sheet1!$B$8:$O$8</c:f>
              <c:numCache>
                <c:formatCode>0%</c:formatCode>
                <c:ptCount val="5"/>
                <c:pt idx="0">
                  <c:v>0.82</c:v>
                </c:pt>
                <c:pt idx="1">
                  <c:v>0.97</c:v>
                </c:pt>
                <c:pt idx="2">
                  <c:v>0.95</c:v>
                </c:pt>
                <c:pt idx="3">
                  <c:v>0.96</c:v>
                </c:pt>
                <c:pt idx="4">
                  <c:v>0.99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90F-4795-AF88-0C66F2C8B1B6}"/>
            </c:ext>
          </c:extLst>
        </c:ser>
        <c:ser>
          <c:idx val="3"/>
          <c:order val="3"/>
          <c:tx>
            <c:v>Benchmark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Sheet1!$B$5:$O$5</c:f>
              <c:strCache>
                <c:ptCount val="5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  <c:pt idx="4">
                  <c:v>Feb-24</c:v>
                </c:pt>
              </c:strCache>
              <c:extLst/>
            </c:strRef>
          </c:cat>
          <c:val>
            <c:numRef>
              <c:f>Sheet1!$B$9:$O$9</c:f>
              <c:numCache>
                <c:formatCode>0%</c:formatCode>
                <c:ptCount val="5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90F-4795-AF88-0C66F2C8B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491184"/>
        <c:axId val="935631727"/>
      </c:lineChart>
      <c:catAx>
        <c:axId val="136149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Months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631727"/>
        <c:crosses val="autoZero"/>
        <c:auto val="1"/>
        <c:lblAlgn val="ctr"/>
        <c:lblOffset val="100"/>
        <c:noMultiLvlLbl val="1"/>
      </c:catAx>
      <c:valAx>
        <c:axId val="93563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Percentage</a:t>
                </a:r>
                <a:r>
                  <a:rPr lang="en-US" sz="1200" baseline="0" dirty="0"/>
                  <a:t> 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91184"/>
        <c:crosses val="autoZero"/>
        <c:crossBetween val="between"/>
      </c:valAx>
      <c:valAx>
        <c:axId val="9356262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90224"/>
        <c:crosses val="max"/>
        <c:crossBetween val="between"/>
      </c:valAx>
      <c:catAx>
        <c:axId val="136149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5626271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57006413165771"/>
          <c:y val="0.93544354259876439"/>
          <c:w val="0.83817659535570754"/>
          <c:h val="4.7623703544367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4036122069945E-2"/>
          <c:y val="0.10084010899047111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Sheet1!$A$11:$A$29</c:f>
              <c:numCache>
                <c:formatCode>[$-409]mmm\-yy;@</c:formatCode>
                <c:ptCount val="13"/>
                <c:pt idx="0">
                  <c:v>44985</c:v>
                </c:pt>
                <c:pt idx="1">
                  <c:v>45006</c:v>
                </c:pt>
                <c:pt idx="2">
                  <c:v>45037</c:v>
                </c:pt>
                <c:pt idx="3">
                  <c:v>45067</c:v>
                </c:pt>
                <c:pt idx="4">
                  <c:v>45100</c:v>
                </c:pt>
                <c:pt idx="5">
                  <c:v>45128</c:v>
                </c:pt>
                <c:pt idx="6">
                  <c:v>45159</c:v>
                </c:pt>
                <c:pt idx="7">
                  <c:v>45190</c:v>
                </c:pt>
                <c:pt idx="8">
                  <c:v>45220</c:v>
                </c:pt>
                <c:pt idx="9">
                  <c:v>45251</c:v>
                </c:pt>
                <c:pt idx="10">
                  <c:v>45281</c:v>
                </c:pt>
                <c:pt idx="11">
                  <c:v>45312</c:v>
                </c:pt>
                <c:pt idx="12">
                  <c:v>45343</c:v>
                </c:pt>
              </c:numCache>
              <c:extLst/>
            </c:numRef>
          </c:cat>
          <c:val>
            <c:numRef>
              <c:f>Sheet1!$B$11:$B$29</c:f>
              <c:numCache>
                <c:formatCode>General</c:formatCode>
                <c:ptCount val="13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Sheet1!$A$11:$A$29</c:f>
              <c:numCache>
                <c:formatCode>[$-409]mmm\-yy;@</c:formatCode>
                <c:ptCount val="13"/>
                <c:pt idx="0">
                  <c:v>44985</c:v>
                </c:pt>
                <c:pt idx="1">
                  <c:v>45006</c:v>
                </c:pt>
                <c:pt idx="2">
                  <c:v>45037</c:v>
                </c:pt>
                <c:pt idx="3">
                  <c:v>45067</c:v>
                </c:pt>
                <c:pt idx="4">
                  <c:v>45100</c:v>
                </c:pt>
                <c:pt idx="5">
                  <c:v>45128</c:v>
                </c:pt>
                <c:pt idx="6">
                  <c:v>45159</c:v>
                </c:pt>
                <c:pt idx="7">
                  <c:v>45190</c:v>
                </c:pt>
                <c:pt idx="8">
                  <c:v>45220</c:v>
                </c:pt>
                <c:pt idx="9">
                  <c:v>45251</c:v>
                </c:pt>
                <c:pt idx="10">
                  <c:v>45281</c:v>
                </c:pt>
                <c:pt idx="11">
                  <c:v>45312</c:v>
                </c:pt>
                <c:pt idx="12">
                  <c:v>45343</c:v>
                </c:pt>
              </c:numCache>
              <c:extLst/>
            </c:numRef>
          </c:cat>
          <c:val>
            <c:numRef>
              <c:f>Sheet1!$C$11:$C$23</c:f>
              <c:numCache>
                <c:formatCode>General</c:formatCode>
                <c:ptCount val="7"/>
                <c:pt idx="0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dirty="0"/>
            <a:t>+</a:t>
          </a:r>
        </a:p>
      </cdr:txBody>
    </cdr:sp>
  </cdr:relSizeAnchor>
  <cdr:relSizeAnchor xmlns:cdr="http://schemas.openxmlformats.org/drawingml/2006/chartDrawing">
    <cdr:from>
      <cdr:x>0.18232</cdr:x>
      <cdr:y>0.32902</cdr:y>
    </cdr:from>
    <cdr:to>
      <cdr:x>0.22211</cdr:x>
      <cdr:y>0.41204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5156" y="1139525"/>
          <a:ext cx="334987" cy="28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0.46882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47430" y="1355205"/>
          <a:ext cx="4472463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0.53654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92" y="1858256"/>
          <a:ext cx="517571" cy="29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0.86197</cdr:x>
      <cdr:y>0.18892</cdr:y>
    </cdr:from>
    <cdr:to>
      <cdr:x>0.86197</cdr:x>
      <cdr:y>0.18892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7672E240-CBB2-39FC-CC35-4D699CFF65D8}"/>
            </a:ext>
          </a:extLst>
        </cdr:cNvPr>
        <cdr:cNvCxnSpPr/>
      </cdr:nvCxnSpPr>
      <cdr:spPr>
        <a:xfrm xmlns:a="http://schemas.openxmlformats.org/drawingml/2006/main">
          <a:off x="7257708" y="654296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0.73877</cdr:x>
      <cdr:y>0.09675</cdr:y>
    </cdr:from>
    <cdr:to>
      <cdr:x>0.83785</cdr:x>
      <cdr:y>0.25344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1D2C5F20-77CF-7590-2DFA-F9A7FD3281B2}"/>
            </a:ext>
          </a:extLst>
        </cdr:cNvPr>
        <cdr:cNvSpPr txBox="1"/>
      </cdr:nvSpPr>
      <cdr:spPr>
        <a:xfrm xmlns:a="http://schemas.openxmlformats.org/drawingml/2006/main">
          <a:off x="6220367" y="335088"/>
          <a:ext cx="834215" cy="542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0.38726</cdr:x>
      <cdr:y>0.27758</cdr:y>
    </cdr:from>
    <cdr:to>
      <cdr:x>0.41829</cdr:x>
      <cdr:y>0.33351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C71633-9939-FB5D-FD17-F192A7255F04}"/>
            </a:ext>
          </a:extLst>
        </cdr:cNvPr>
        <cdr:cNvSpPr txBox="1"/>
      </cdr:nvSpPr>
      <cdr:spPr>
        <a:xfrm xmlns:a="http://schemas.openxmlformats.org/drawingml/2006/main">
          <a:off x="3260688" y="893427"/>
          <a:ext cx="261269" cy="18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0.05688</cdr:x>
      <cdr:y>0.21078</cdr:y>
    </cdr:from>
    <cdr:to>
      <cdr:x>0.08512</cdr:x>
      <cdr:y>0.30359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B2CB5DE0-556C-A1FC-6242-DE02D7827E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936" y="678435"/>
          <a:ext cx="237778" cy="29872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n-US" baseline="0" dirty="0"/>
              <a:t> v</a:t>
            </a:r>
            <a:r>
              <a:rPr lang="en-US" dirty="0"/>
              <a:t>olume for May 459.</a:t>
            </a:r>
            <a:r>
              <a:rPr lang="en-US" baseline="0" dirty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 GYN TA</a:t>
            </a:r>
            <a:r>
              <a:rPr lang="en-US" baseline="0" dirty="0"/>
              <a:t>T is due to staffing issues at YSM, extended leaves, vacations, and cross training in processing. May impact June.</a:t>
            </a:r>
          </a:p>
          <a:p>
            <a:r>
              <a:rPr lang="en-US" baseline="0" dirty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!%20AP%20QA\AP%20QA%20Meetings\2024\2024%20Tissue%20Processor%20Check\2.%20February%202024%20Tissue%20Processor%20Check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!%20AP%20QA\AP%20QA%20Meetings\2024\2024%20Audit%20Cases\February%202024%20Audit%20Case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2024\2024%20AGENDA%20&amp;%20MEETING%20MINUTES\March%2020,%202024\minutes%20for%20month%20of%20January%20held%20on%20February%2017,%202024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%20-%20BH%2038030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Irreplaceable%20Specimen%20Templates\IS%20Update%20for%20BH%20goals%202023%20presentations\IS%20Update%20for%20BH%20goals%20month%20of%20November%202023.pptx" TargetMode="External"/><Relationship Id="rId2" Type="http://schemas.openxmlformats.org/officeDocument/2006/relationships/hyperlink" Target="file:///\\Ynhh.org\src\BH%20-%20Laboratory\AP%20-%20BH%2038030\!%20AP%20QA\AP%20QA%20Meetings\Irreplaceable%20Specimen%20Templates\IS%20Update%20for%20BH%20goals%202024%20presentations\IS%20Update%20for%20BH%20goals%20month%20of%20February%202024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2024\2024%20Consensus%20Conference\January%202024%20Consensus%20Conference.pdf" TargetMode="External"/><Relationship Id="rId2" Type="http://schemas.openxmlformats.org/officeDocument/2006/relationships/hyperlink" Target="file:///\\Ynhh.org\src\BH%20-%20Laboratory\AP%20-%20BH%2038030\!%20AP%20QA\AP%20QA%20Meetings\2024\2024%20AGENDA%20&amp;%20MEETING%20MINUTES\March%2020,%202024\ANATOMIC%20QA%203%2020%202024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%20-%20BH%2038030\!%20AP%20QA\AP%20QA%20Meetings\2023\2023%20AGENDA%20&amp;%20MEETING%20MINUTES\November%2015,%202023\ANATOMIC%20QA%20November%2028%202023%20final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BRIDGEPORT HOSPITAL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sz="3600" dirty="0">
                <a:solidFill>
                  <a:schemeClr val="accent5"/>
                </a:solidFill>
              </a:rPr>
              <a:t>BC &amp; MC</a:t>
            </a:r>
            <a:r>
              <a:rPr lang="en-US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</a:p>
          <a:p>
            <a:r>
              <a:rPr lang="en-US" b="1" dirty="0"/>
              <a:t>QUALITY ASSURANCE MEETING </a:t>
            </a:r>
          </a:p>
          <a:p>
            <a:r>
              <a:rPr lang="en-US" b="1" dirty="0"/>
              <a:t>March 20, 2024</a:t>
            </a:r>
          </a:p>
          <a:p>
            <a:r>
              <a:rPr lang="en-US" b="1" dirty="0"/>
              <a:t>for the Month of February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8A63-646A-C35A-249B-4FD8CFAB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76" y="423199"/>
            <a:ext cx="7886700" cy="458657"/>
          </a:xfrm>
        </p:spPr>
        <p:txBody>
          <a:bodyPr>
            <a:normAutofit/>
          </a:bodyPr>
          <a:lstStyle/>
          <a:p>
            <a:r>
              <a:rPr lang="en-US" sz="2400" b="1" dirty="0"/>
              <a:t> Lung TAT (received to sign out) 90% &lt;= 2 business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B19B-35AE-D4DA-B819-D3B74C40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709C4E-0FE5-2C48-B6C1-688B91A4D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421507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1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FCBA0-2DCC-271D-5BC4-8418E24420EA}"/>
              </a:ext>
            </a:extLst>
          </p:cNvPr>
          <p:cNvSpPr txBox="1"/>
          <p:nvPr/>
        </p:nvSpPr>
        <p:spPr>
          <a:xfrm>
            <a:off x="583475" y="136525"/>
            <a:ext cx="807284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Non-Gyn Cytology TAT 75% &lt;/= 2 business days (received to sign out) </a:t>
            </a:r>
            <a:r>
              <a:rPr lang="en-US" dirty="0"/>
              <a:t>exclude any case with cell block												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9D0FF95-426E-625D-2644-DEF1B7E69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73502"/>
              </p:ext>
            </p:extLst>
          </p:nvPr>
        </p:nvGraphicFramePr>
        <p:xfrm>
          <a:off x="235131" y="1297577"/>
          <a:ext cx="8621486" cy="505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47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1BC76C-116F-38B8-0FB5-0ADC7CF2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Cytology GYN TAT with ancillary testing 75% in &lt;/= 5 business days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	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2000" b="1" dirty="0">
                <a:latin typeface="+mn-lt"/>
              </a:rPr>
              <a:t>&amp;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solidFill>
                  <a:srgbClr val="79818C"/>
                </a:solidFill>
                <a:latin typeface="+mn-lt"/>
              </a:rPr>
              <a:t>Cytology GYN TAT no HPV 75% in &lt;/= 4 business days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427DE-54FC-599F-DB03-6EB2F048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D6859D-F9AD-8E96-ECB9-44D577665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36050"/>
              </p:ext>
            </p:extLst>
          </p:nvPr>
        </p:nvGraphicFramePr>
        <p:xfrm>
          <a:off x="243841" y="2057400"/>
          <a:ext cx="8795656" cy="45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81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Contaminant/Floater/Extraneous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Contaminants by Month</a:t>
            </a:r>
            <a:br>
              <a:rPr lang="en-US" dirty="0"/>
            </a:br>
            <a:r>
              <a:rPr lang="en-US" sz="2000" dirty="0"/>
              <a:t>1/31/2023-2/29/2024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83467"/>
              </p:ext>
            </p:extLst>
          </p:nvPr>
        </p:nvGraphicFramePr>
        <p:xfrm>
          <a:off x="362053" y="3051542"/>
          <a:ext cx="8419894" cy="32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 1</a:t>
            </a:r>
            <a:r>
              <a:rPr lang="en-US" b="1" dirty="0"/>
              <a:t> of 2,131  cases    </a:t>
            </a:r>
            <a:r>
              <a:rPr lang="en-US" b="1" dirty="0">
                <a:highlight>
                  <a:srgbClr val="FFFF00"/>
                </a:highlight>
              </a:rPr>
              <a:t>(0.04%)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of 9,110 blocks   </a:t>
            </a:r>
            <a:r>
              <a:rPr lang="en-US" b="1" dirty="0">
                <a:highlight>
                  <a:srgbClr val="FF00FF"/>
                </a:highlight>
              </a:rPr>
              <a:t>(0.01%)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of 16,761 slides  </a:t>
            </a:r>
            <a:r>
              <a:rPr lang="en-US" b="1" dirty="0">
                <a:highlight>
                  <a:srgbClr val="00FF00"/>
                </a:highlight>
              </a:rPr>
              <a:t>(0.006%)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3A431-5E5D-245A-6F20-BDE7F610B351}"/>
              </a:ext>
            </a:extLst>
          </p:cNvPr>
          <p:cNvSpPr txBox="1"/>
          <p:nvPr/>
        </p:nvSpPr>
        <p:spPr>
          <a:xfrm>
            <a:off x="509213" y="2500847"/>
            <a:ext cx="813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1.5% of cases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0.8% of blocks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0.6% of 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Gephardt GN,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RJ. Extraneous tissue in surgical pathology: a College of American Pathologists Q-Probes study of 275 laboratories.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1996 Nov; 120(11):1009-14.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2D720-311A-BB80-690F-12D4DDFF5E7A}"/>
              </a:ext>
            </a:extLst>
          </p:cNvPr>
          <p:cNvSpPr txBox="1"/>
          <p:nvPr/>
        </p:nvSpPr>
        <p:spPr>
          <a:xfrm>
            <a:off x="759125" y="6418217"/>
            <a:ext cx="7048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Microtomy </a:t>
            </a:r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8C72-9021-C7C9-7071-773D3C0F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 Contaminants/ Floaters  Bridgeport Hospital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69DA-48E3-66DF-4300-C09AFE94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D398EB-B0F3-5BA4-4A45-03D88DC0B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04743"/>
              </p:ext>
            </p:extLst>
          </p:nvPr>
        </p:nvGraphicFramePr>
        <p:xfrm>
          <a:off x="628650" y="861911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51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February  2024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121209"/>
              </p:ext>
            </p:extLst>
          </p:nvPr>
        </p:nvGraphicFramePr>
        <p:xfrm>
          <a:off x="94891" y="1027611"/>
          <a:ext cx="8829598" cy="10579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74471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527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53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663DF0-61A3-8D7E-F4E7-CCE2595A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05979"/>
              </p:ext>
            </p:extLst>
          </p:nvPr>
        </p:nvGraphicFramePr>
        <p:xfrm>
          <a:off x="94891" y="2085580"/>
          <a:ext cx="8829598" cy="3984294"/>
        </p:xfrm>
        <a:graphic>
          <a:graphicData uri="http://schemas.openxmlformats.org/drawingml/2006/table">
            <a:tbl>
              <a:tblPr/>
              <a:tblGrid>
                <a:gridCol w="871760">
                  <a:extLst>
                    <a:ext uri="{9D8B030D-6E8A-4147-A177-3AD203B41FA5}">
                      <a16:colId xmlns:a16="http://schemas.microsoft.com/office/drawing/2014/main" val="22074104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3469477996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3817824248"/>
                    </a:ext>
                  </a:extLst>
                </a:gridCol>
                <a:gridCol w="905692">
                  <a:extLst>
                    <a:ext uri="{9D8B030D-6E8A-4147-A177-3AD203B41FA5}">
                      <a16:colId xmlns:a16="http://schemas.microsoft.com/office/drawing/2014/main" val="2390112275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1076390830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808895389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584730874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val="676665191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843646674"/>
                    </a:ext>
                  </a:extLst>
                </a:gridCol>
                <a:gridCol w="1121609">
                  <a:extLst>
                    <a:ext uri="{9D8B030D-6E8A-4147-A177-3AD203B41FA5}">
                      <a16:colId xmlns:a16="http://schemas.microsoft.com/office/drawing/2014/main" val="312008683"/>
                    </a:ext>
                  </a:extLst>
                </a:gridCol>
              </a:tblGrid>
              <a:tr h="3984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Fallopian Tube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Skin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Grossing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0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93</a:t>
            </a:r>
            <a:r>
              <a:rPr lang="en-US" sz="3600" b="1" dirty="0"/>
              <a:t> CONTAMINANTS IN BLOCKS</a:t>
            </a:r>
            <a:br>
              <a:rPr lang="en-US" sz="3600" b="1" dirty="0"/>
            </a:br>
            <a:r>
              <a:rPr lang="en-US" sz="1650" dirty="0"/>
              <a:t> </a:t>
            </a:r>
            <a:br>
              <a:rPr lang="en-US" sz="1650" dirty="0"/>
            </a:br>
            <a:r>
              <a:rPr lang="en-US" sz="1650" dirty="0"/>
              <a:t> (</a:t>
            </a:r>
            <a:r>
              <a:rPr lang="en-US" sz="1650" dirty="0">
                <a:solidFill>
                  <a:srgbClr val="FF7575"/>
                </a:solidFill>
              </a:rPr>
              <a:t>01/01/2020- 2/29/2024</a:t>
            </a:r>
            <a:r>
              <a:rPr lang="en-US" sz="165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16885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 - BH 38030\! AP QA\AP QA Meetings\2024\2024 Tissue Processor Check\2. </a:t>
            </a:r>
            <a:r>
              <a:rPr lang="en-US">
                <a:hlinkClick r:id="rId2" action="ppaction://hlinkfile"/>
              </a:rPr>
              <a:t>February 2024 Tissue Processor Check.pdf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5 Monthly </a:t>
            </a:r>
            <a:r>
              <a:rPr lang="en-US" sz="4200" dirty="0"/>
              <a:t>Internal Audits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72706-AC60-8756-92C8-53D60A1C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6079"/>
            <a:ext cx="7886700" cy="3420884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 - BH 38030\! AP QA\AP QA Meetings\2024\2024 Audit Cases\February 2024 Audit Cases.pdf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 action="ppaction://hlinkfile"/>
              </a:rPr>
              <a:t>\\Ynhh.org\src\BH - Laboratory\AP - BH 38030\! AP QA\AP QA Meetings\2024\2024 AGENDA &amp; MEETING MINUTES\March 20, 2024\minutes for month of January held on February 17, 2024.docx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Challenges and Opportunities</a:t>
            </a:r>
            <a:br>
              <a:rPr lang="en-US" sz="4900" dirty="0"/>
            </a:br>
            <a:r>
              <a:rPr lang="en-US" sz="4900" dirty="0"/>
              <a:t> for Improvement</a:t>
            </a:r>
            <a:br>
              <a:rPr lang="en-US" sz="4900" dirty="0"/>
            </a:br>
            <a:r>
              <a:rPr lang="en-US" sz="4900" dirty="0"/>
              <a:t> Anatomic Pathology</a:t>
            </a:r>
            <a:br>
              <a:rPr lang="en-US" dirty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/>
              <a:t>Histology Processing Issues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75666"/>
              </p:ext>
            </p:extLst>
          </p:nvPr>
        </p:nvGraphicFramePr>
        <p:xfrm>
          <a:off x="0" y="1339403"/>
          <a:ext cx="9144000" cy="551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/>
              <a:t>Histology Processing Issues</a:t>
            </a:r>
            <a:endParaRPr lang="en-US" sz="45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E48CFA-1913-43FD-989E-80AE82C6768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104139"/>
              </p:ext>
            </p:extLst>
          </p:nvPr>
        </p:nvGraphicFramePr>
        <p:xfrm>
          <a:off x="628650" y="1845426"/>
          <a:ext cx="7884410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13785"/>
              </p:ext>
            </p:extLst>
          </p:nvPr>
        </p:nvGraphicFramePr>
        <p:xfrm>
          <a:off x="470263" y="235131"/>
          <a:ext cx="8229600" cy="640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7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3443C-0F3C-5348-D632-B22CB2C1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235130"/>
            <a:ext cx="8229600" cy="64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/>
              <a:t>Competency Checklist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 dirty="0">
                <a:hlinkClick r:id="rId2" action="ppaction://hlinkfile"/>
              </a:rPr>
              <a:t>\\Ynhh.org\src\BH - Laboratory\AP - BH 38030\!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and Procedures for signature Review (ongoing)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equipment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\\Ynhh.org\bh\Laboratory\AP - BH 38030\Maintenance &amp; Service Reports\Current Instrument List.xlsx</a:t>
            </a:r>
            <a:endParaRPr lang="en-US" dirty="0"/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Non-Conforming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pres?slideindex=1&amp;slidetitle="/>
              </a:rPr>
              <a:t>\\Ynhh.org\src\BH - Laboratory\AP - BH 38030\! AP QA\AP QA Meetings\Irreplaceable Specimen Templates\IS Update for BH goals 2024 presentations\IS Update for BH goals month of February 2024.pptx</a:t>
            </a:r>
            <a:endParaRPr lang="en-US" dirty="0">
              <a:hlinkClick r:id="rId3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New 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618"/>
            <a:ext cx="7886700" cy="52048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SAFER event for AP- </a:t>
            </a:r>
            <a:r>
              <a:rPr lang="en-US" i="1" dirty="0"/>
              <a:t>None for January</a:t>
            </a:r>
          </a:p>
          <a:p>
            <a:pPr lvl="0"/>
            <a:r>
              <a:rPr lang="en-US" dirty="0"/>
              <a:t>Equipment: Tissue Processor- </a:t>
            </a:r>
            <a:r>
              <a:rPr lang="en-US" dirty="0" err="1"/>
              <a:t>Peloris</a:t>
            </a:r>
            <a:r>
              <a:rPr lang="en-US" dirty="0"/>
              <a:t> &amp; embedding station- Arcadia</a:t>
            </a:r>
          </a:p>
          <a:p>
            <a:pPr lvl="0"/>
            <a:r>
              <a:rPr lang="en-US" dirty="0"/>
              <a:t>Personnel Update</a:t>
            </a:r>
          </a:p>
          <a:p>
            <a:pPr lvl="0"/>
            <a:r>
              <a:rPr lang="en-US" dirty="0"/>
              <a:t>Pathology Candidate</a:t>
            </a:r>
          </a:p>
          <a:p>
            <a:pPr lvl="0"/>
            <a:r>
              <a:rPr lang="en-US" dirty="0"/>
              <a:t>Students (HTL, PA)</a:t>
            </a:r>
          </a:p>
          <a:p>
            <a:pPr lvl="0"/>
            <a:r>
              <a:rPr lang="en-US"/>
              <a:t>Cytology</a:t>
            </a:r>
            <a:endParaRPr lang="en-US" dirty="0"/>
          </a:p>
          <a:p>
            <a:pPr lvl="0"/>
            <a:r>
              <a:rPr lang="en-US" dirty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58" y="-104503"/>
            <a:ext cx="8110818" cy="11569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Surgical Specimens Volume</a:t>
            </a:r>
            <a:r>
              <a:rPr lang="en-US" sz="2200" b="1" dirty="0"/>
              <a:t> </a:t>
            </a:r>
            <a:br>
              <a:rPr lang="en-US" sz="2200" b="1" dirty="0"/>
            </a:br>
            <a:r>
              <a:rPr lang="en-US" sz="1800" b="1" dirty="0"/>
              <a:t>OCTOBER 2023- February 2024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076" y="6301601"/>
            <a:ext cx="2057400" cy="365125"/>
          </a:xfrm>
        </p:spPr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340B7-4DC5-3F3F-7531-1520A2CC2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978044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BRIDGEPORT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Histology):</a:t>
            </a:r>
          </a:p>
          <a:p>
            <a:pPr lvl="0"/>
            <a:r>
              <a:rPr lang="en-US" dirty="0">
                <a:hlinkClick r:id="rId2" action="ppaction://hlinkfile"/>
              </a:rPr>
              <a:t>\\Ynhh.org\src\BH - Laboratory\AP - BH 38030\! AP QA\AP QA Meetings\2024\2024 AGENDA &amp; MEETING MINUTES\March 20, 2024\ANATOMIC QA 3 20 2024.docx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\\Ynhh.org\src\BH - Laboratory\AP - BH 38030\! AP QA\AP QA Meetings\2024\2024 Consensus Conference\January 2024 Consensus Conference.pdf</a:t>
            </a:r>
            <a:endParaRPr lang="en-US" dirty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en-US" sz="2200" b="1" dirty="0">
                <a:highlight>
                  <a:srgbClr val="FFFF00"/>
                </a:highlight>
              </a:rPr>
              <a:t>Milford Campus </a:t>
            </a:r>
            <a:br>
              <a:rPr lang="en-US" sz="2200" b="1" dirty="0">
                <a:highlight>
                  <a:srgbClr val="FFFF00"/>
                </a:highlight>
              </a:rPr>
            </a:br>
            <a:r>
              <a:rPr lang="de-DE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February 2024 Frozen Stats</a:t>
            </a:r>
            <a:br>
              <a:rPr lang="de-DE" sz="2200" dirty="0">
                <a:solidFill>
                  <a:srgbClr val="00B0F0"/>
                </a:solidFill>
                <a:highlight>
                  <a:srgbClr val="FFFF00"/>
                </a:highlight>
              </a:rPr>
            </a:b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-Frozen: 1	 	 					- Parts that Meet Threshold: 	0              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-Blocks:	 1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-Touch Preps:    0		     			-% of Parts that Meets Threshold: 0%   		               	-Cases:	 		1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of 20 min./ block 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				</a:t>
            </a:r>
            <a:r>
              <a:rPr lang="en-US" b="1" dirty="0"/>
              <a:t>	Number of discrepancies: 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B7C995-84C1-5B1F-AD4E-BE291223C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71249"/>
              </p:ext>
            </p:extLst>
          </p:nvPr>
        </p:nvGraphicFramePr>
        <p:xfrm>
          <a:off x="783771" y="3291841"/>
          <a:ext cx="7393578" cy="304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7AB4-6A03-FD57-7D7A-A4AE2306F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SYSTEM QUALITY METRIC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7223-C258-3110-E66F-9A4949397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E1EBC-7714-9DA3-49A9-66F18E08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2F93-7F2F-97F9-8569-9D0DEB49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/>
              <a:t>GI Biopsy TAT 80% &lt;/= 2 business days (received to sign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78B4-3B87-7B1D-E753-E37C391A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75E0D2-04EF-B776-B461-D3BAAEE01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47946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37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945-3E18-7DE2-FB38-EAD031B8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Prostate TAT (received to sign out) % &lt;=5 business days (track)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5C41B-6A8A-88C1-22CE-CF481FD4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1D5D1C-2135-E6F0-04AC-010CC1189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97905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81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A86E-F929-995A-D3E0-612D0AF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Breast Biopsy TAT 80% &lt;/= 2 business days (received to sign out)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955A-C421-F6AE-7143-0C8C0862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F027A0-9113-C6E0-DC00-09857C19A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30404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5452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105025</TotalTime>
  <Words>974</Words>
  <Application>Microsoft Office PowerPoint</Application>
  <PresentationFormat>On-screen Show (4:3)</PresentationFormat>
  <Paragraphs>153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Times New Roman</vt:lpstr>
      <vt:lpstr>Office Theme</vt:lpstr>
      <vt:lpstr>Custom Design</vt:lpstr>
      <vt:lpstr>Organic</vt:lpstr>
      <vt:lpstr>BRIDGEPORT HOSPITAL  (BC &amp; MC) </vt:lpstr>
      <vt:lpstr>OLD BUSINESS</vt:lpstr>
      <vt:lpstr>Surgical Specimens Volume  OCTOBER 2023- February 2024</vt:lpstr>
      <vt:lpstr>BRIDGEPORT CAMPUS </vt:lpstr>
      <vt:lpstr> Milford Campus  February 2024 Frozen Stats  </vt:lpstr>
      <vt:lpstr> SYSTEM QUALITY METRIC </vt:lpstr>
      <vt:lpstr>GI Biopsy TAT 80% &lt;/= 2 business days (received to sign out)</vt:lpstr>
      <vt:lpstr>Prostate TAT (received to sign out) % &lt;=5 business days (track)</vt:lpstr>
      <vt:lpstr>Breast Biopsy TAT 80% &lt;/= 2 business days (received to sign out) </vt:lpstr>
      <vt:lpstr> Lung TAT (received to sign out) 90% &lt;= 2 business days</vt:lpstr>
      <vt:lpstr>PowerPoint Presentation</vt:lpstr>
      <vt:lpstr>   Cytology GYN TAT with ancillary testing 75% in &lt;/= 5 business days   &amp; Cytology GYN TAT no HPV 75% in &lt;/= 4 business days </vt:lpstr>
      <vt:lpstr>Contaminant/Floater/Extraneous </vt:lpstr>
      <vt:lpstr>Contaminants by Month 1/31/2023-2/29/2024</vt:lpstr>
      <vt:lpstr> Contaminants/ Floaters  Bridgeport Hospital   </vt:lpstr>
      <vt:lpstr>Type of Floater  &amp; Site of Contamination February  2024</vt:lpstr>
      <vt:lpstr>93 CONTAMINANTS IN BLOCKS    (01/01/2020- 2/29/2024)</vt:lpstr>
      <vt:lpstr>Tissue Processor Verification </vt:lpstr>
      <vt:lpstr> 5 Monthly Internal Audits </vt:lpstr>
      <vt:lpstr>    Challenges and Opportunities  for Improvement  Anatomic Pathology (Before Final Dx)</vt:lpstr>
      <vt:lpstr>Histology Processing Issues</vt:lpstr>
      <vt:lpstr>Histology Processing Issues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944</cp:revision>
  <cp:lastPrinted>2022-05-19T16:33:50Z</cp:lastPrinted>
  <dcterms:created xsi:type="dcterms:W3CDTF">2020-10-08T13:59:36Z</dcterms:created>
  <dcterms:modified xsi:type="dcterms:W3CDTF">2024-04-10T18:00:29Z</dcterms:modified>
</cp:coreProperties>
</file>